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87" r:id="rId4"/>
    <p:sldId id="288" r:id="rId5"/>
    <p:sldId id="260" r:id="rId6"/>
    <p:sldId id="261" r:id="rId7"/>
    <p:sldId id="285" r:id="rId8"/>
    <p:sldId id="262" r:id="rId9"/>
    <p:sldId id="263" r:id="rId10"/>
    <p:sldId id="273" r:id="rId11"/>
    <p:sldId id="276" r:id="rId12"/>
    <p:sldId id="284" r:id="rId13"/>
    <p:sldId id="264" r:id="rId14"/>
    <p:sldId id="274" r:id="rId15"/>
    <p:sldId id="275" r:id="rId16"/>
    <p:sldId id="283" r:id="rId17"/>
    <p:sldId id="265" r:id="rId18"/>
    <p:sldId id="277" r:id="rId19"/>
    <p:sldId id="272" r:id="rId20"/>
    <p:sldId id="267" r:id="rId21"/>
    <p:sldId id="278" r:id="rId22"/>
    <p:sldId id="279" r:id="rId23"/>
    <p:sldId id="266" r:id="rId24"/>
    <p:sldId id="280" r:id="rId25"/>
    <p:sldId id="281" r:id="rId26"/>
    <p:sldId id="268" r:id="rId27"/>
    <p:sldId id="282" r:id="rId28"/>
    <p:sldId id="269" r:id="rId29"/>
    <p:sldId id="286" r:id="rId30"/>
    <p:sldId id="270" r:id="rId31"/>
    <p:sldId id="27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E4C27-4F02-474E-9562-FC5A1EBDFDB1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BF71D-0EEA-4658-9E0E-B194FEBA4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425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BF71D-0EEA-4658-9E0E-B194FEBA4E8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565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6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ригантина лого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16832"/>
            <a:ext cx="2860436" cy="33286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7704" y="260648"/>
            <a:ext cx="55318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«Детский оздоровительно-образовательный лагерь «Бригантина»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750765"/>
      </p:ext>
    </p:extLst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5054276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вокального искусства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3475976" cy="46346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784988"/>
      </p:ext>
    </p:extLst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4371508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" y="1124744"/>
            <a:ext cx="4487091" cy="3475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476672"/>
            <a:ext cx="367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вокального искусства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348876"/>
      </p:ext>
    </p:extLst>
  </p:cSld>
  <p:clrMapOvr>
    <a:masterClrMapping/>
  </p:clrMapOvr>
  <p:transition advClick="0" advTm="2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888" b="20601"/>
          <a:stretch/>
        </p:blipFill>
        <p:spPr>
          <a:xfrm>
            <a:off x="4644008" y="332656"/>
            <a:ext cx="4321131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24543" t="20469" r="17347" b="20469"/>
          <a:stretch/>
        </p:blipFill>
        <p:spPr>
          <a:xfrm>
            <a:off x="395536" y="3789040"/>
            <a:ext cx="5370680" cy="30689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5556" y="548680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endParaRPr lang="ru-RU" sz="4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вокального </a:t>
            </a:r>
          </a:p>
          <a:p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080418"/>
      </p:ext>
    </p:extLst>
  </p:cSld>
  <p:clrMapOvr>
    <a:masterClrMapping/>
  </p:clrMapOvr>
  <p:transition advClick="0" advTm="2000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16624" cy="468052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Профиль хореографического искусства.</a:t>
            </a:r>
            <a:r>
              <a:rPr lang="ru-RU" sz="40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Личностный результат:</a:t>
            </a:r>
            <a:br>
              <a:rPr lang="ru-RU" sz="40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креативного мышления.</a:t>
            </a:r>
            <a:endParaRPr lang="ru-RU" sz="4000" b="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8" y="332656"/>
            <a:ext cx="2897560" cy="2897560"/>
          </a:xfrm>
          <a:prstGeom prst="rect">
            <a:avLst/>
          </a:prstGeom>
        </p:spPr>
      </p:pic>
      <p:pic>
        <p:nvPicPr>
          <p:cNvPr id="2050" name="Picture 2" descr="C:\Users\eva\Desktop\лагерь 3 смена\линейка закрытие 2сезон\3 отряд\3отрХАРЕО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52" y="414908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830894"/>
      </p:ext>
    </p:extLst>
  </p:cSld>
  <p:clrMapOvr>
    <a:masterClrMapping/>
  </p:clrMapOvr>
  <p:transition advClick="0" advTm="200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хореографического искусства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88" y="1184711"/>
            <a:ext cx="4119291" cy="30894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2" y="1741857"/>
            <a:ext cx="3789040" cy="36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/>
          <a:srcRect l="13473" t="6688" r="4619" b="13579"/>
          <a:stretch/>
        </p:blipFill>
        <p:spPr>
          <a:xfrm>
            <a:off x="4241233" y="4000622"/>
            <a:ext cx="4902767" cy="2683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3769230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3836" t="12507" r="14770" b="20267"/>
          <a:stretch/>
        </p:blipFill>
        <p:spPr>
          <a:xfrm>
            <a:off x="0" y="1124744"/>
            <a:ext cx="5076056" cy="2687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b="18950"/>
          <a:stretch/>
        </p:blipFill>
        <p:spPr>
          <a:xfrm>
            <a:off x="3347864" y="3933056"/>
            <a:ext cx="5633462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3905" y="1112703"/>
            <a:ext cx="4067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хореографического искусства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919414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320480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933056"/>
            <a:ext cx="5202438" cy="2924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6239" y="908720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хореографического искусства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378493"/>
      </p:ext>
    </p:extLst>
  </p:cSld>
  <p:clrMapOvr>
    <a:masterClrMapping/>
  </p:clrMapOvr>
  <p:transition advClick="0" advTm="2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4392487" cy="1440160"/>
          </a:xfrm>
        </p:spPr>
        <p:txBody>
          <a:bodyPr/>
          <a:lstStyle/>
          <a:p>
            <a:pPr marL="0" indent="0" algn="l">
              <a:buNone/>
            </a:pPr>
            <a:r>
              <a:rPr lang="ru-RU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Профиль сценического мастерства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Личностный результат:</a:t>
            </a:r>
            <a:br>
              <a:rPr lang="ru-RU" sz="36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освоение техник сценического мастерства.</a:t>
            </a:r>
            <a:endParaRPr lang="ru-RU" sz="3600" b="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va\Desktop\рс\фото к\IMG_20190807_195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1" t="4278" r="8693" b="16647"/>
          <a:stretch/>
        </p:blipFill>
        <p:spPr bwMode="auto">
          <a:xfrm>
            <a:off x="4427984" y="1772816"/>
            <a:ext cx="4554218" cy="3129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6172338"/>
      </p:ext>
    </p:extLst>
  </p:cSld>
  <p:clrMapOvr>
    <a:masterClrMapping/>
  </p:clrMapOvr>
  <p:transition advClick="0" advTm="2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7309" t="26578" r="29523" b="21454"/>
          <a:stretch/>
        </p:blipFill>
        <p:spPr>
          <a:xfrm>
            <a:off x="4427984" y="260648"/>
            <a:ext cx="4550975" cy="3080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45024"/>
            <a:ext cx="6192688" cy="3134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692696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сценического мастерства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810391"/>
      </p:ext>
    </p:extLst>
  </p:cSld>
  <p:clrMapOvr>
    <a:masterClrMapping/>
  </p:clrMapOvr>
  <p:transition advClick="0" advTm="2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16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Мы играем в КВН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2792"/>
            <a:ext cx="4043958" cy="3032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19276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0888342"/>
      </p:ext>
    </p:extLst>
  </p:cSld>
  <p:clrMapOvr>
    <a:masterClrMapping/>
  </p:clrMapOvr>
  <p:transition advClick="0" advTm="2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00113" y="360363"/>
            <a:ext cx="7175500" cy="179228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«Детский оздоровительно-образовательный лагерь «Бригантина»</a:t>
            </a:r>
            <a:r>
              <a:rPr lang="ru-RU" sz="2000" b="1" dirty="0" smtClean="0">
                <a:solidFill>
                  <a:srgbClr val="353DDD"/>
                </a:solidFill>
                <a:latin typeface="Arial" charset="0"/>
              </a:rPr>
              <a:t/>
            </a:r>
            <a:br>
              <a:rPr lang="ru-RU" sz="2000" b="1" dirty="0" smtClean="0">
                <a:solidFill>
                  <a:srgbClr val="353DDD"/>
                </a:solidFill>
                <a:latin typeface="Arial" charset="0"/>
              </a:rPr>
            </a:br>
            <a:endParaRPr lang="ru-RU" sz="2000" b="1" dirty="0" smtClean="0">
              <a:solidFill>
                <a:srgbClr val="353DDD"/>
              </a:solidFill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708025" y="1890712"/>
            <a:ext cx="7896225" cy="1849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63"/>
              </a:avLst>
            </a:prstTxWarp>
          </a:bodyPr>
          <a:lstStyle/>
          <a:p>
            <a:pPr algn="ctr"/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Скоро распахнет двери в рамках  летней </a:t>
            </a:r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оздоровительно-образовательной</a:t>
            </a:r>
          </a:p>
          <a:p>
            <a:pPr algn="ctr"/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ампании </a:t>
            </a:r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600" b="1" kern="1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endParaRPr lang="ru-RU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Arial"/>
            </a:endParaRPr>
          </a:p>
        </p:txBody>
      </p:sp>
      <p:pic>
        <p:nvPicPr>
          <p:cNvPr id="2050" name="Picture 2" descr="C:\Users\eva\Desktop\лагерь 3 смена\QSOR55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431" b="43686"/>
          <a:stretch/>
        </p:blipFill>
        <p:spPr bwMode="auto">
          <a:xfrm>
            <a:off x="564330" y="3501008"/>
            <a:ext cx="8183613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727568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5616624" cy="1440160"/>
          </a:xfrm>
        </p:spPr>
        <p:txBody>
          <a:bodyPr/>
          <a:lstStyle/>
          <a:p>
            <a:pPr marL="0" indent="0" algn="l">
              <a:buNone/>
            </a:pPr>
            <a:r>
              <a:rPr lang="ru-RU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Профиль прикладного творчества</a:t>
            </a:r>
            <a:r>
              <a:rPr lang="ru-RU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Личностный результат:</a:t>
            </a:r>
            <a:br>
              <a:rPr lang="ru-RU" sz="36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наглядно – образного мышления, творческого развития.</a:t>
            </a:r>
            <a:endParaRPr lang="ru-RU" sz="3600" b="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26" y="3281021"/>
            <a:ext cx="3429000" cy="3429000"/>
          </a:xfrm>
          <a:prstGeom prst="rect">
            <a:avLst/>
          </a:prstGeom>
        </p:spPr>
      </p:pic>
      <p:pic>
        <p:nvPicPr>
          <p:cNvPr id="3074" name="Picture 2" descr="C:\Users\eva\Desktop\лагерь 3 смена\линейка закрытие 2сезон\3 отряд\3отрТВОТЧ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13" r="-1"/>
          <a:stretch/>
        </p:blipFill>
        <p:spPr bwMode="auto">
          <a:xfrm>
            <a:off x="4427984" y="116632"/>
            <a:ext cx="4470742" cy="3013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2362019"/>
      </p:ext>
    </p:extLst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4704522" cy="3528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9949" y="1702819"/>
            <a:ext cx="5605244" cy="3152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476672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прикладного творчества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584722"/>
      </p:ext>
    </p:extLst>
  </p:cSld>
  <p:clrMapOvr>
    <a:masterClrMapping/>
  </p:clrMapOvr>
  <p:transition advClick="0" advTm="2000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6672"/>
            <a:ext cx="3456384" cy="4608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4248472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116632"/>
            <a:ext cx="45365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прикладного творчества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7600434"/>
      </p:ext>
    </p:extLst>
  </p:cSld>
  <p:clrMapOvr>
    <a:masterClrMapping/>
  </p:clrMapOvr>
  <p:transition advClick="0" advTm="2000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568863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Спортивно-оздоровительный профиль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Личностный результат:</a:t>
            </a:r>
            <a:br>
              <a:rPr lang="ru-RU" sz="36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укрепление психологического</a:t>
            </a:r>
            <a:br>
              <a:rPr lang="ru-RU" sz="36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и физического </a:t>
            </a:r>
            <a:br>
              <a:rPr lang="ru-RU" sz="36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здоровья.</a:t>
            </a:r>
            <a:endParaRPr lang="ru-RU" sz="3600" b="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eva\Desktop\лагерь 3 смена\линейка закрытие 2сезон\5 отряд\спор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58" t="11011" r="14249" b="7277"/>
          <a:stretch/>
        </p:blipFill>
        <p:spPr bwMode="auto">
          <a:xfrm>
            <a:off x="5431669" y="188640"/>
            <a:ext cx="3683314" cy="2929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va\Desktop\лагерь 3 смена\линейка закрытие 2сезон\2 отряд\спорт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06" t="5098" r="6752" b="33891"/>
          <a:stretch/>
        </p:blipFill>
        <p:spPr bwMode="auto">
          <a:xfrm>
            <a:off x="4283968" y="3861048"/>
            <a:ext cx="4687416" cy="2192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8080501"/>
      </p:ext>
    </p:extLst>
  </p:cSld>
  <p:clrMapOvr>
    <a:masterClrMapping/>
  </p:clrMapOvr>
  <p:transition advClick="0" advTm="2000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143"/>
          <a:stretch/>
        </p:blipFill>
        <p:spPr>
          <a:xfrm>
            <a:off x="29669" y="692696"/>
            <a:ext cx="2989838" cy="27363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827" y="343759"/>
            <a:ext cx="2526173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826933"/>
            <a:ext cx="4067944" cy="3050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840" y="980728"/>
            <a:ext cx="3485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Спортивно-оздоровительный профиль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920709"/>
      </p:ext>
    </p:extLst>
  </p:cSld>
  <p:clrMapOvr>
    <a:masterClrMapping/>
  </p:clrMapOvr>
  <p:transition advClick="0" advTm="2000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901" y="4005064"/>
            <a:ext cx="4736527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0837" y="1346179"/>
            <a:ext cx="3284986" cy="18478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740033" cy="346996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07739" y="1210801"/>
            <a:ext cx="35598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Спортивно-оздоровительный профиль</a:t>
            </a:r>
          </a:p>
        </p:txBody>
      </p:sp>
    </p:spTree>
    <p:extLst>
      <p:ext uri="{BB962C8B-B14F-4D97-AF65-F5344CB8AC3E}">
        <p14:creationId xmlns="" xmlns:p14="http://schemas.microsoft.com/office/powerpoint/2010/main" val="135709643"/>
      </p:ext>
    </p:extLst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4896543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Профиль безопасности и здоровья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Личностный результат: привитие навыков безопасного и здорового образа жизни</a:t>
            </a: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b="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eva\Desktop\рс\фото к\IMG_20190803_104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46" y="188640"/>
            <a:ext cx="3425280" cy="2568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va\Desktop\лагерь 3 смена\IMG_007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068"/>
          <a:stretch/>
        </p:blipFill>
        <p:spPr bwMode="auto">
          <a:xfrm>
            <a:off x="6236974" y="3008358"/>
            <a:ext cx="2165424" cy="3231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8872636"/>
      </p:ext>
    </p:extLst>
  </p:cSld>
  <p:clrMapOvr>
    <a:masterClrMapping/>
  </p:clrMapOvr>
  <p:transition advClick="0" advTm="2000"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4919782" cy="305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49" y="3895234"/>
            <a:ext cx="4640551" cy="2962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877178"/>
            <a:ext cx="363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безопасности и здоровья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676368"/>
      </p:ext>
    </p:extLst>
  </p:cSld>
  <p:clrMapOvr>
    <a:masterClrMapping/>
  </p:clrMapOvr>
  <p:transition advClick="0" advTm="2000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Наши партнеры:</a:t>
            </a:r>
            <a:endParaRPr lang="ru-RU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лнце 2"/>
          <p:cNvSpPr/>
          <p:nvPr/>
        </p:nvSpPr>
        <p:spPr>
          <a:xfrm>
            <a:off x="2195736" y="1844824"/>
            <a:ext cx="4176464" cy="345638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Бригантина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5724128" y="692696"/>
            <a:ext cx="2448272" cy="1728192"/>
          </a:xfrm>
          <a:prstGeom prst="cloudCallout">
            <a:avLst>
              <a:gd name="adj1" fmla="val -63308"/>
              <a:gd name="adj2" fmla="val 448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ПДНОВД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Шарыпово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6336250" y="2852936"/>
            <a:ext cx="2304256" cy="2160240"/>
          </a:xfrm>
          <a:prstGeom prst="cloudCallout">
            <a:avLst>
              <a:gd name="adj1" fmla="val -64018"/>
              <a:gd name="adj2" fmla="val -103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ГИБДД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076056" y="5157192"/>
            <a:ext cx="2088232" cy="1556792"/>
          </a:xfrm>
          <a:prstGeom prst="cloudCallout">
            <a:avLst>
              <a:gd name="adj1" fmla="val -33068"/>
              <a:gd name="adj2" fmla="val -394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МЧС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827584" y="5013176"/>
            <a:ext cx="2232248" cy="1512168"/>
          </a:xfrm>
          <a:prstGeom prst="cloudCallout">
            <a:avLst>
              <a:gd name="adj1" fmla="val 27854"/>
              <a:gd name="adj2" fmla="val -693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ИМА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Шарыпово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95536" y="1844824"/>
            <a:ext cx="2232248" cy="1728192"/>
          </a:xfrm>
          <a:prstGeom prst="cloudCallout">
            <a:avLst>
              <a:gd name="adj1" fmla="val 63503"/>
              <a:gd name="adj2" fmla="val 344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СОШ г. Шарыпово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09457"/>
      </p:ext>
    </p:extLst>
  </p:cSld>
  <p:clrMapOvr>
    <a:masterClrMapping/>
  </p:clrMapOvr>
  <p:transition advClick="0" advTm="2000"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73794" y="3789040"/>
            <a:ext cx="5637010" cy="21602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взаимодействия на каждой смене планируется проведение школы КВН , итогом которых будут кубки КВН.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04624" y="1196752"/>
            <a:ext cx="7175351" cy="2808312"/>
          </a:xfrm>
        </p:spPr>
        <p:txBody>
          <a:bodyPr/>
          <a:lstStyle/>
          <a:p>
            <a:pPr marL="182880" indent="0">
              <a:buNone/>
            </a:pPr>
            <a:r>
              <a:rPr lang="ru-RU" sz="40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работа с МБУ МЦ «Информационное молодежное агентство».</a:t>
            </a:r>
            <a:endParaRPr lang="ru-RU" sz="4000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995420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632848" cy="1143000"/>
          </a:xfrm>
        </p:spPr>
        <p:txBody>
          <a:bodyPr/>
          <a:lstStyle/>
          <a:p>
            <a:pPr algn="ctr">
              <a:buNone/>
            </a:pPr>
            <a:r>
              <a:rPr lang="ru-RU" sz="4800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Даты заездов в </a:t>
            </a:r>
            <a:r>
              <a:rPr lang="ru-RU" sz="4800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2021г</a:t>
            </a:r>
            <a:r>
              <a:rPr lang="ru-RU" sz="4800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3528" y="2060848"/>
            <a:ext cx="856895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ru-RU" sz="48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смена – 15.06 – </a:t>
            </a:r>
            <a:r>
              <a:rPr lang="ru-RU" sz="48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05.07.2021</a:t>
            </a:r>
            <a:endParaRPr lang="ru-RU" sz="4800" b="1" kern="1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ru-RU" sz="48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смена – 08.07 – </a:t>
            </a:r>
            <a:r>
              <a:rPr lang="ru-RU" sz="48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28.07.2021</a:t>
            </a:r>
            <a:endParaRPr lang="ru-RU" sz="4800" b="1" kern="1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ru-RU" sz="48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смена – 01.08 – </a:t>
            </a:r>
            <a:r>
              <a:rPr lang="ru-RU" sz="48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21.08.2021</a:t>
            </a:r>
            <a:endParaRPr lang="ru-RU" sz="48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696744" cy="5760640"/>
          </a:xfrm>
        </p:spPr>
        <p:txBody>
          <a:bodyPr/>
          <a:lstStyle/>
          <a:p>
            <a:pPr marL="0" indent="0" algn="l">
              <a:buNone/>
            </a:pPr>
            <a:r>
              <a:rPr lang="ru-RU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что мы влияем?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-Ценности</a:t>
            </a:r>
            <a:b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-Отношения</a:t>
            </a:r>
            <a:b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-Переживания</a:t>
            </a:r>
            <a:b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-Умения</a:t>
            </a:r>
            <a:b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-Навыки</a:t>
            </a:r>
            <a:b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744416" cy="494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7247430"/>
      </p:ext>
    </p:extLst>
  </p:cSld>
  <p:clrMapOvr>
    <a:masterClrMapping/>
  </p:clrMapOvr>
  <p:transition advClick="0" advTm="2000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22" y="0"/>
            <a:ext cx="92884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50" y="332656"/>
            <a:ext cx="8865529" cy="54726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26"/>
                <a:gd name="adj2" fmla="val 1587"/>
              </a:avLst>
            </a:prstTxWarp>
            <a:spAutoFit/>
          </a:bodyPr>
          <a:lstStyle/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МАОУ ДООЛ «Бригантина»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ждет всех энергичных, позитивных, веселых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м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альчишек и девчонок в возрасте от 7 до 18 лет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588300"/>
      </p:ext>
    </p:extLst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Наша инфраструктура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Столовая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2088232" cy="1728192"/>
          </a:xfrm>
          <a:prstGeom prst="rect">
            <a:avLst/>
          </a:prstGeom>
        </p:spPr>
      </p:pic>
      <p:pic>
        <p:nvPicPr>
          <p:cNvPr id="4" name="Рисунок 3" descr="Корпус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1" y="3140968"/>
            <a:ext cx="2088232" cy="1708719"/>
          </a:xfrm>
          <a:prstGeom prst="rect">
            <a:avLst/>
          </a:prstGeom>
        </p:spPr>
      </p:pic>
      <p:pic>
        <p:nvPicPr>
          <p:cNvPr id="5" name="Рисунок 4" descr="Столовая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31840" y="1268760"/>
            <a:ext cx="2205887" cy="1728597"/>
          </a:xfrm>
          <a:prstGeom prst="rect">
            <a:avLst/>
          </a:prstGeom>
        </p:spPr>
      </p:pic>
      <p:pic>
        <p:nvPicPr>
          <p:cNvPr id="6" name="Рисунок 5" descr="Санузел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96136" y="1268760"/>
            <a:ext cx="2232248" cy="1700768"/>
          </a:xfrm>
          <a:prstGeom prst="rect">
            <a:avLst/>
          </a:prstGeom>
        </p:spPr>
      </p:pic>
      <p:pic>
        <p:nvPicPr>
          <p:cNvPr id="7" name="Рисунок 6" descr="Холл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1840" y="3068960"/>
            <a:ext cx="2232248" cy="1856265"/>
          </a:xfrm>
          <a:prstGeom prst="rect">
            <a:avLst/>
          </a:prstGeom>
        </p:spPr>
      </p:pic>
      <p:pic>
        <p:nvPicPr>
          <p:cNvPr id="8" name="Рисунок 7" descr="Спальня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68144" y="3068960"/>
            <a:ext cx="2160240" cy="1872208"/>
          </a:xfrm>
          <a:prstGeom prst="rect">
            <a:avLst/>
          </a:prstGeom>
        </p:spPr>
      </p:pic>
      <p:pic>
        <p:nvPicPr>
          <p:cNvPr id="1026" name="Picture 2" descr="DSCF33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5013176"/>
            <a:ext cx="2376264" cy="171805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30721" name="Рисунок 1" descr="https://92.img.avito.st/432x324/791734849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5517232"/>
            <a:ext cx="1647825" cy="8763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2" name="Рисунок 4" descr="https://i.ytimg.com/vi/hDbO39CNkAw/default.jpg"/>
          <p:cNvPicPr>
            <a:picLocks noChangeAspect="1" noChangeArrowheads="1"/>
          </p:cNvPicPr>
          <p:nvPr/>
        </p:nvPicPr>
        <p:blipFill>
          <a:blip r:embed="rId10" cstate="print"/>
          <a:srcRect l="15833" t="20000" r="12500" b="26666"/>
          <a:stretch>
            <a:fillRect/>
          </a:stretch>
        </p:blipFill>
        <p:spPr bwMode="auto">
          <a:xfrm>
            <a:off x="6300192" y="5949280"/>
            <a:ext cx="819150" cy="4572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83968" y="5157192"/>
            <a:ext cx="364344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ещё Вас ждет</a:t>
            </a:r>
            <a:endParaRPr lang="ru-RU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692696"/>
            <a:ext cx="7920880" cy="59046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Цель летней оздоровительной кампании </a:t>
            </a: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2021г</a:t>
            </a: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креативной среды, способствующей полноценному отдыху, оздоровлению и развитию детей </a:t>
            </a:r>
            <a:r>
              <a:rPr lang="ru-RU" sz="1800" b="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1800" b="0" dirty="0" smtClean="0">
                <a:solidFill>
                  <a:srgbClr val="FF0000"/>
                </a:solidFill>
                <a:effectLst/>
              </a:rPr>
            </a:br>
            <a:endParaRPr lang="ru-RU" sz="1800" b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01" r="22701"/>
          <a:stretch/>
        </p:blipFill>
        <p:spPr>
          <a:xfrm rot="5400000">
            <a:off x="2950403" y="2644116"/>
            <a:ext cx="3387209" cy="5040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151872"/>
      </p:ext>
    </p:extLst>
  </p:cSld>
  <p:clrMapOvr>
    <a:masterClrMapping/>
  </p:clrMapOvr>
  <p:transition advClick="0" advTm="2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08912" cy="5976664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05045" y="2973542"/>
            <a:ext cx="3226913" cy="1656184"/>
          </a:xfrm>
          <a:prstGeom prst="wedgeRoundRectCallout">
            <a:avLst>
              <a:gd name="adj1" fmla="val 40936"/>
              <a:gd name="adj2" fmla="val -1020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Создание условий для развития социально -значимой деятельности.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220072" y="2973542"/>
            <a:ext cx="3456384" cy="1800200"/>
          </a:xfrm>
          <a:prstGeom prst="wedgeRoundRectCallout">
            <a:avLst>
              <a:gd name="adj1" fmla="val -46899"/>
              <a:gd name="adj2" fmla="val -9137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Создание интеллектуально – творческих площадок для личностного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развития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детей в летний период времени</a:t>
            </a:r>
          </a:p>
        </p:txBody>
      </p:sp>
      <p:sp>
        <p:nvSpPr>
          <p:cNvPr id="7" name="Волна 6"/>
          <p:cNvSpPr/>
          <p:nvPr/>
        </p:nvSpPr>
        <p:spPr>
          <a:xfrm>
            <a:off x="2318502" y="476672"/>
            <a:ext cx="4451049" cy="1728192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solidFill>
                  <a:srgbClr val="FF0000"/>
                </a:solidFill>
              </a:rPr>
              <a:t>Задачи: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бригантина лого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869160"/>
            <a:ext cx="1499086" cy="1744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2806600"/>
      </p:ext>
    </p:extLst>
  </p:cSld>
  <p:clrMapOvr>
    <a:masterClrMapping/>
  </p:clrMapOvr>
  <p:transition advClick="0" advTm="2000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55576" y="404664"/>
            <a:ext cx="7704856" cy="1584176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Интеллектуально </a:t>
            </a:r>
            <a:r>
              <a:rPr lang="ru-RU" sz="2800" dirty="0">
                <a:solidFill>
                  <a:srgbClr val="FF0000"/>
                </a:solidFill>
              </a:rPr>
              <a:t>– </a:t>
            </a:r>
            <a:r>
              <a:rPr lang="ru-RU" sz="2800" dirty="0" smtClean="0">
                <a:solidFill>
                  <a:srgbClr val="FF0000"/>
                </a:solidFill>
              </a:rPr>
              <a:t>творческое направление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 rot="17984304">
            <a:off x="-292059" y="2431799"/>
            <a:ext cx="2834478" cy="997865"/>
          </a:xfrm>
          <a:prstGeom prst="homePlat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 вокального искусства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 rot="16591668">
            <a:off x="958509" y="2779987"/>
            <a:ext cx="3024336" cy="1152128"/>
          </a:xfrm>
          <a:prstGeom prst="homePlat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хореографического искусства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 rot="16200000">
            <a:off x="2209760" y="3034757"/>
            <a:ext cx="3219310" cy="1066810"/>
          </a:xfrm>
          <a:prstGeom prst="homePlat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 сценического мастерства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rot="15851149">
            <a:off x="3531609" y="2952310"/>
            <a:ext cx="3181229" cy="1167843"/>
          </a:xfrm>
          <a:prstGeom prst="homePlat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прикладного творчества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rot="15518560">
            <a:off x="5035847" y="2776777"/>
            <a:ext cx="3051320" cy="1304863"/>
          </a:xfrm>
          <a:prstGeom prst="homePlat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Спортивно-оздоровительный профиль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rot="14888156">
            <a:off x="6651993" y="2371012"/>
            <a:ext cx="2861467" cy="1304863"/>
          </a:xfrm>
          <a:prstGeom prst="homePlat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безопасности и здоровья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942746"/>
      </p:ext>
    </p:extLst>
  </p:cSld>
  <p:clrMapOvr>
    <a:masterClrMapping/>
  </p:clrMapOvr>
  <p:transition advClick="0" advTm="200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17" y="3664835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000" b="0" dirty="0" smtClean="0">
                <a:solidFill>
                  <a:schemeClr val="tx1"/>
                </a:solidFill>
                <a:effectLst/>
              </a:rPr>
            </a:br>
            <a:r>
              <a:rPr lang="ru-RU" sz="40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000" b="0" dirty="0" smtClean="0">
                <a:solidFill>
                  <a:schemeClr val="tx1"/>
                </a:solidFill>
                <a:effectLst/>
              </a:rPr>
            </a:br>
            <a:endParaRPr lang="ru-RU" sz="4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6" y="404664"/>
            <a:ext cx="7704856" cy="1584176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 – значимой деятельности: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 rot="17984304">
            <a:off x="320056" y="1949666"/>
            <a:ext cx="2661768" cy="2245750"/>
          </a:xfrm>
          <a:prstGeom prst="homePlat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-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Волонтерское движение</a:t>
            </a:r>
          </a:p>
        </p:txBody>
      </p:sp>
      <p:sp>
        <p:nvSpPr>
          <p:cNvPr id="8" name="Пятиугольник 7"/>
          <p:cNvSpPr/>
          <p:nvPr/>
        </p:nvSpPr>
        <p:spPr>
          <a:xfrm rot="16200000">
            <a:off x="3325165" y="2217686"/>
            <a:ext cx="2604443" cy="2262254"/>
          </a:xfrm>
          <a:prstGeom prst="homePlat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-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Детско-взрослое со управление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rot="14886987">
            <a:off x="6429284" y="2064429"/>
            <a:ext cx="2592288" cy="2016225"/>
          </a:xfrm>
          <a:prstGeom prst="homePlat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Партнерская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899592" y="4651035"/>
            <a:ext cx="7416824" cy="2206965"/>
          </a:xfrm>
          <a:prstGeom prst="cloud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Личностный результат: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сотрудничество, приобретение социально – значимого опыта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705397"/>
      </p:ext>
    </p:extLst>
  </p:cSld>
  <p:clrMapOvr>
    <a:masterClrMapping/>
  </p:clrMapOvr>
  <p:transition advClick="0" advTm="2000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Творческое направление:</a:t>
            </a:r>
            <a:r>
              <a:rPr lang="ru-RU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Профиль </a:t>
            </a:r>
            <a:br>
              <a:rPr lang="ru-RU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вокального </a:t>
            </a:r>
            <a:br>
              <a:rPr lang="ru-RU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искусства.</a:t>
            </a:r>
            <a:br>
              <a:rPr lang="ru-RU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ru-RU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самореализация </a:t>
            </a:r>
            <a:endParaRPr lang="ru-RU" b="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va\Desktop\лагерь 3 смена\LJOP5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69" t="20416" r="61719" b="25208"/>
          <a:stretch/>
        </p:blipFill>
        <p:spPr bwMode="auto">
          <a:xfrm>
            <a:off x="4933251" y="99491"/>
            <a:ext cx="2376264" cy="348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va\Desktop\лагерь 3 смена\линейка закрытие 2сезон\5 отряд\вока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62" t="10885" r="21218" b="5292"/>
          <a:stretch/>
        </p:blipFill>
        <p:spPr bwMode="auto">
          <a:xfrm>
            <a:off x="5652120" y="3645024"/>
            <a:ext cx="3384939" cy="2978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7609876"/>
      </p:ext>
    </p:extLst>
  </p:cSld>
  <p:clrMapOvr>
    <a:masterClrMapping/>
  </p:clrMapOvr>
  <p:transition advClick="0" advTm="2000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774</TotalTime>
  <Words>267</Words>
  <Application>Microsoft Office PowerPoint</Application>
  <PresentationFormat>Экран (4:3)</PresentationFormat>
  <Paragraphs>68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Слайд 1</vt:lpstr>
      <vt:lpstr>Муниципальное автономное образовательное учреждение «Детский оздоровительно-образовательный лагерь «Бригантина» </vt:lpstr>
      <vt:lpstr>Даты заездов в 2021г:</vt:lpstr>
      <vt:lpstr>Наша инфраструктура</vt:lpstr>
      <vt:lpstr>Цель летней оздоровительной кампании 2021г:  Создание креативной среды, способствующей полноценному отдыху, оздоровлению и развитию детей  </vt:lpstr>
      <vt:lpstr>  </vt:lpstr>
      <vt:lpstr>Слайд 7</vt:lpstr>
      <vt:lpstr>  </vt:lpstr>
      <vt:lpstr>Творческое направление: Профиль  вокального  искусства.  Предполагаемый результат: самореализация </vt:lpstr>
      <vt:lpstr>Слайд 10</vt:lpstr>
      <vt:lpstr>Слайд 11</vt:lpstr>
      <vt:lpstr>Слайд 12</vt:lpstr>
      <vt:lpstr>Профиль хореографического искусства.  Личностный результат: развитие креативного мышления.</vt:lpstr>
      <vt:lpstr>Слайд 14</vt:lpstr>
      <vt:lpstr>Слайд 15</vt:lpstr>
      <vt:lpstr>Слайд 16</vt:lpstr>
      <vt:lpstr>Профиль сценического мастерства  Личностный результат: освоение техник сценического мастерства.</vt:lpstr>
      <vt:lpstr>Слайд 18</vt:lpstr>
      <vt:lpstr>Мы играем в КВН</vt:lpstr>
      <vt:lpstr>Профиль прикладного творчества  Личностный результат: развитие наглядно – образного мышления, творческого развития.</vt:lpstr>
      <vt:lpstr>Слайд 21</vt:lpstr>
      <vt:lpstr>Слайд 22</vt:lpstr>
      <vt:lpstr>Спортивно-оздоровительный профиль  Личностный результат: укрепление психологического  и физического  здоровья.</vt:lpstr>
      <vt:lpstr>Слайд 24</vt:lpstr>
      <vt:lpstr>Слайд 25</vt:lpstr>
      <vt:lpstr>Профиль безопасности и здоровья  Личностный результат: привитие навыков безопасного и здорового образа жизни. </vt:lpstr>
      <vt:lpstr>Слайд 27</vt:lpstr>
      <vt:lpstr>Наши партнеры:</vt:lpstr>
      <vt:lpstr>Межведомственная работа с МБУ МЦ «Информационное молодежное агентство».</vt:lpstr>
      <vt:lpstr>На что мы влияем?  -Ценности -Отношения -Переживания -Умения -Навыки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eva</dc:creator>
  <cp:lastModifiedBy>USER</cp:lastModifiedBy>
  <cp:revision>61</cp:revision>
  <dcterms:created xsi:type="dcterms:W3CDTF">2019-08-17T03:41:39Z</dcterms:created>
  <dcterms:modified xsi:type="dcterms:W3CDTF">2021-02-15T07:34:48Z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2225941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